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5"/>
    <a:srgbClr val="0075BE"/>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3" autoAdjust="0"/>
    <p:restoredTop sz="94678" autoAdjust="0"/>
  </p:normalViewPr>
  <p:slideViewPr>
    <p:cSldViewPr snapToGrid="0" snapToObjects="1" showGuides="1">
      <p:cViewPr varScale="1">
        <p:scale>
          <a:sx n="24" d="100"/>
          <a:sy n="24" d="100"/>
        </p:scale>
        <p:origin x="2104" y="256"/>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9" d="100"/>
          <a:sy n="89" d="100"/>
        </p:scale>
        <p:origin x="379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3/15/22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3/15/22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bg>
      <p:bgPr>
        <a:solidFill>
          <a:srgbClr val="F0F3F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image" Target="../media/image10.png"/><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8.png"/><Relationship Id="rId17" Type="http://schemas.openxmlformats.org/officeDocument/2006/relationships/image" Target="../media/image10.png"/><Relationship Id="rId2" Type="http://schemas.openxmlformats.org/officeDocument/2006/relationships/theme" Target="../theme/theme2.xml"/><Relationship Id="rId16" Type="http://schemas.openxmlformats.org/officeDocument/2006/relationships/image" Target="../media/image2.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7.png"/><Relationship Id="rId5" Type="http://schemas.openxmlformats.org/officeDocument/2006/relationships/image" Target="../media/image3.wmf"/><Relationship Id="rId15" Type="http://schemas.openxmlformats.org/officeDocument/2006/relationships/oleObject" Target="../embeddings/oleObject8.bin"/><Relationship Id="rId10" Type="http://schemas.openxmlformats.org/officeDocument/2006/relationships/image" Target="../media/image6.png"/><Relationship Id="rId4" Type="http://schemas.openxmlformats.org/officeDocument/2006/relationships/oleObject" Target="../embeddings/oleObject5.bin"/><Relationship Id="rId9" Type="http://schemas.openxmlformats.org/officeDocument/2006/relationships/image" Target="../media/image5.png"/><Relationship Id="rId1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11.bin"/><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8.png"/><Relationship Id="rId17" Type="http://schemas.openxmlformats.org/officeDocument/2006/relationships/image" Target="../media/image10.png"/><Relationship Id="rId2" Type="http://schemas.openxmlformats.org/officeDocument/2006/relationships/theme" Target="../theme/theme3.xml"/><Relationship Id="rId16" Type="http://schemas.openxmlformats.org/officeDocument/2006/relationships/image" Target="../media/image2.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7.png"/><Relationship Id="rId5" Type="http://schemas.openxmlformats.org/officeDocument/2006/relationships/image" Target="../media/image3.wmf"/><Relationship Id="rId15" Type="http://schemas.openxmlformats.org/officeDocument/2006/relationships/oleObject" Target="../embeddings/oleObject12.bin"/><Relationship Id="rId10" Type="http://schemas.openxmlformats.org/officeDocument/2006/relationships/image" Target="../media/image6.png"/><Relationship Id="rId4" Type="http://schemas.openxmlformats.org/officeDocument/2006/relationships/oleObject" Target="../embeddings/oleObject9.bin"/><Relationship Id="rId9" Type="http://schemas.openxmlformats.org/officeDocument/2006/relationships/image" Target="../media/image5.png"/><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0F3F5"/>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rgbClr val="0075BE"/>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chemeClr val="tx1"/>
                  </a:solidFill>
                  <a:latin typeface="Trebuchet MS" pitchFamily="34" charset="0"/>
                </a:rPr>
                <a:t>(—THIS SIDEBAR DOES NOT PRINT—)</a:t>
              </a:r>
              <a:endParaRPr lang="en-US" sz="3200" b="1" spc="600" dirty="0">
                <a:solidFill>
                  <a:schemeClr val="tx1"/>
                </a:solidFill>
                <a:latin typeface="Trebuchet MS" pitchFamily="34" charset="0"/>
              </a:endParaRPr>
            </a:p>
            <a:p>
              <a:pPr algn="ctr"/>
              <a:r>
                <a:rPr lang="en-US" sz="4000" b="1" spc="600" dirty="0">
                  <a:solidFill>
                    <a:schemeClr val="tx1"/>
                  </a:solidFill>
                  <a:latin typeface="Trebuchet MS" pitchFamily="34" charset="0"/>
                </a:rPr>
                <a:t>DESIGN</a:t>
              </a:r>
              <a:r>
                <a:rPr lang="en-US" sz="4000" b="1" spc="600" baseline="0" dirty="0">
                  <a:solidFill>
                    <a:schemeClr val="tx1"/>
                  </a:solidFill>
                  <a:latin typeface="Trebuchet MS" pitchFamily="34" charset="0"/>
                </a:rPr>
                <a:t> </a:t>
              </a:r>
              <a:r>
                <a:rPr lang="en-US" sz="4000" b="1" spc="600" dirty="0">
                  <a:solidFill>
                    <a:schemeClr val="tx1"/>
                  </a:solidFill>
                  <a:latin typeface="Trebuchet MS" pitchFamily="34" charset="0"/>
                </a:rPr>
                <a:t>GUIDE</a:t>
              </a:r>
            </a:p>
            <a:p>
              <a:pPr algn="ctr"/>
              <a:endParaRPr lang="en-US" sz="2800" b="1" dirty="0">
                <a:solidFill>
                  <a:schemeClr val="tx1"/>
                </a:solidFill>
                <a:latin typeface="Trebuchet MS" pitchFamily="34" charset="0"/>
              </a:endParaRPr>
            </a:p>
            <a:p>
              <a:pPr defTabSz="3765639"/>
              <a:r>
                <a:rPr lang="en-US" sz="2800" i="0" dirty="0">
                  <a:solidFill>
                    <a:schemeClr val="tx1"/>
                  </a:solidFill>
                  <a:latin typeface="Trebuchet MS" pitchFamily="34" charset="0"/>
                </a:rPr>
                <a:t>This PowerPoint</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2013 template produces</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a 36”x48” presentation poster. </a:t>
              </a:r>
              <a:r>
                <a:rPr lang="en-US" sz="2800" dirty="0">
                  <a:solidFill>
                    <a:schemeClr val="tx1"/>
                  </a:solidFill>
                  <a:latin typeface="Trebuchet MS" pitchFamily="34" charset="0"/>
                </a:rPr>
                <a:t>You</a:t>
              </a:r>
              <a:r>
                <a:rPr lang="en-US" sz="2800" baseline="0" dirty="0">
                  <a:solidFill>
                    <a:schemeClr val="tx1"/>
                  </a:solidFill>
                  <a:latin typeface="Trebuchet MS" pitchFamily="34" charset="0"/>
                </a:rPr>
                <a:t> can u</a:t>
              </a:r>
              <a:r>
                <a:rPr lang="en-US" sz="2800" dirty="0">
                  <a:solidFill>
                    <a:schemeClr val="tx1"/>
                  </a:solidFill>
                  <a:latin typeface="Trebuchet MS" pitchFamily="34" charset="0"/>
                </a:rPr>
                <a:t>se</a:t>
              </a:r>
              <a:r>
                <a:rPr lang="en-US" sz="2800" baseline="0" dirty="0">
                  <a:solidFill>
                    <a:schemeClr val="tx1"/>
                  </a:solidFill>
                  <a:latin typeface="Trebuchet MS" pitchFamily="34" charset="0"/>
                </a:rPr>
                <a:t> it to create your research poster and </a:t>
              </a:r>
              <a:r>
                <a:rPr lang="en-US" sz="2800" dirty="0">
                  <a:solidFill>
                    <a:schemeClr val="tx1"/>
                  </a:solidFill>
                  <a:latin typeface="Trebuchet MS" pitchFamily="34" charset="0"/>
                </a:rPr>
                <a:t>save valuable time placing titles, subtitles,</a:t>
              </a:r>
              <a:r>
                <a:rPr lang="en-US" sz="2800" baseline="0" dirty="0">
                  <a:solidFill>
                    <a:schemeClr val="tx1"/>
                  </a:solidFill>
                  <a:latin typeface="Trebuchet MS" pitchFamily="34" charset="0"/>
                </a:rPr>
                <a:t> text, and graphics</a:t>
              </a:r>
              <a:r>
                <a:rPr lang="en-US" sz="2800" dirty="0">
                  <a:solidFill>
                    <a:schemeClr val="tx1"/>
                  </a:solidFill>
                  <a:latin typeface="Trebuchet MS" pitchFamily="34" charset="0"/>
                </a:rPr>
                <a:t>. </a:t>
              </a:r>
            </a:p>
            <a:p>
              <a:pPr defTabSz="3765639"/>
              <a:endParaRPr lang="en-US" sz="2800" dirty="0">
                <a:solidFill>
                  <a:schemeClr val="tx1"/>
                </a:solidFill>
                <a:latin typeface="Trebuchet MS" pitchFamily="34" charset="0"/>
              </a:endParaRPr>
            </a:p>
            <a:p>
              <a:pPr algn="l" defTabSz="3765639"/>
              <a:endParaRPr lang="en-US" sz="3600" b="1" dirty="0">
                <a:solidFill>
                  <a:schemeClr val="tx1"/>
                </a:solidFill>
                <a:latin typeface="Trebuchet MS" pitchFamily="34" charset="0"/>
              </a:endParaRPr>
            </a:p>
            <a:p>
              <a:pPr algn="ctr"/>
              <a:endParaRPr lang="en-US" sz="2400" b="1" dirty="0">
                <a:solidFill>
                  <a:schemeClr val="tx1"/>
                </a:solidFill>
                <a:latin typeface="Trebuchet MS" pitchFamily="34" charset="0"/>
              </a:endParaRPr>
            </a:p>
            <a:p>
              <a:pPr algn="ctr"/>
              <a:r>
                <a:rPr lang="en-US" sz="4000" b="1" spc="600" dirty="0">
                  <a:solidFill>
                    <a:schemeClr val="tx1"/>
                  </a:solidFill>
                  <a:latin typeface="Trebuchet MS" pitchFamily="34" charset="0"/>
                </a:rPr>
                <a:t>QUICK START</a:t>
              </a:r>
            </a:p>
            <a:p>
              <a:pPr algn="ctr"/>
              <a:endParaRPr lang="en-US" sz="32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Zoom in and out</a:t>
              </a:r>
            </a:p>
            <a:p>
              <a:pPr marL="1892300" indent="-1892300" algn="l" defTabSz="850900"/>
              <a:r>
                <a:rPr lang="en-US" sz="2400" b="0" baseline="0" dirty="0">
                  <a:solidFill>
                    <a:schemeClr val="tx1"/>
                  </a:solidFill>
                  <a:latin typeface="Trebuchet MS" pitchFamily="34" charset="0"/>
                </a:rPr>
                <a:t>	As you work on your poster zoom in and out to the level that is more comfortable to you. </a:t>
              </a:r>
            </a:p>
            <a:p>
              <a:pPr marL="1892300" indent="-1892300" algn="l" defTabSz="850900"/>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Go to VIEW &gt; ZOOM.</a:t>
              </a:r>
            </a:p>
            <a:p>
              <a:pPr algn="l"/>
              <a:endParaRPr lang="en-US" sz="28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Title, Authors, and Affiliations</a:t>
              </a:r>
            </a:p>
            <a:p>
              <a:pPr algn="l"/>
              <a:r>
                <a:rPr lang="en-US" sz="2400" b="0" baseline="0" dirty="0">
                  <a:solidFill>
                    <a:schemeClr val="tx1"/>
                  </a:solidFill>
                  <a:latin typeface="Trebuchet MS" pitchFamily="34" charset="0"/>
                </a:rPr>
                <a:t>Start designing your poster by adding the title, the names of the authors, and the affiliated institutions. </a:t>
              </a:r>
              <a:r>
                <a:rPr lang="en-US" sz="2400" b="0" spc="0" baseline="0" dirty="0">
                  <a:solidFill>
                    <a:schemeClr val="tx1"/>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The font size of your title should be bigger than your name(s) and institution name(s).</a:t>
              </a:r>
            </a:p>
            <a:p>
              <a:pPr algn="l"/>
              <a:br>
                <a:rPr lang="en-US" sz="2800" b="1" baseline="0" dirty="0">
                  <a:solidFill>
                    <a:schemeClr val="tx1"/>
                  </a:solidFill>
                  <a:latin typeface="Trebuchet MS" pitchFamily="34" charset="0"/>
                </a:rPr>
              </a:b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r>
                <a:rPr lang="en-US" sz="3200" b="1" dirty="0">
                  <a:solidFill>
                    <a:schemeClr val="tx1"/>
                  </a:solidFill>
                  <a:latin typeface="Trebuchet MS" pitchFamily="34" charset="0"/>
                </a:rPr>
                <a:t>Adding Logos</a:t>
              </a:r>
              <a:r>
                <a:rPr lang="en-US" sz="3200" b="1" baseline="0" dirty="0">
                  <a:solidFill>
                    <a:schemeClr val="tx1"/>
                  </a:solidFill>
                  <a:latin typeface="Trebuchet MS" pitchFamily="34" charset="0"/>
                </a:rPr>
                <a:t> / Seals</a:t>
              </a:r>
            </a:p>
            <a:p>
              <a:pPr algn="l"/>
              <a:r>
                <a:rPr lang="en-US" sz="2400" b="0" baseline="0" dirty="0">
                  <a:solidFill>
                    <a:schemeClr val="tx1"/>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spc="0" baseline="0" dirty="0">
                  <a:solidFill>
                    <a:schemeClr val="tx1"/>
                  </a:solidFill>
                  <a:latin typeface="Trebuchet MS" pitchFamily="34" charset="0"/>
                </a:rPr>
                <a:t> </a:t>
              </a:r>
              <a:r>
                <a:rPr lang="en-US" sz="2400" b="0" baseline="0" dirty="0">
                  <a:solidFill>
                    <a:schemeClr val="tx1"/>
                  </a:solidFill>
                  <a:latin typeface="Trebuchet MS" pitchFamily="34" charset="0"/>
                </a:rPr>
                <a:t>See if your school’s logo is available on our free poster templates page.</a:t>
              </a:r>
            </a:p>
            <a:p>
              <a:pPr algn="l"/>
              <a:endParaRPr lang="en-US" sz="24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Photographs / Graphics</a:t>
              </a:r>
            </a:p>
            <a:p>
              <a:pPr algn="l" defTabSz="977900"/>
              <a:r>
                <a:rPr lang="en-US" sz="2400" b="0" baseline="0" dirty="0">
                  <a:solidFill>
                    <a:schemeClr val="tx1"/>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tx1"/>
                  </a:solidFill>
                  <a:latin typeface="Trebuchet MS" pitchFamily="34" charset="0"/>
                </a:rPr>
                <a:t>disproportionally.</a:t>
              </a:r>
            </a:p>
            <a:p>
              <a:pPr algn="l" defTabSz="977900"/>
              <a:endParaRPr lang="en-US" sz="2400" b="0"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Image Quality Check</a:t>
              </a:r>
            </a:p>
            <a:p>
              <a:pPr lvl="0" algn="l" defTabSz="977900"/>
              <a:r>
                <a:rPr lang="en-US" sz="2400" b="0" baseline="0" dirty="0">
                  <a:solidFill>
                    <a:schemeClr val="tx1"/>
                  </a:solidFill>
                  <a:latin typeface="Trebuchet MS" pitchFamily="34" charset="0"/>
                </a:rPr>
                <a:t>Zoom in and look at your images at 100% magnification. If they look good they will print well. </a:t>
              </a:r>
              <a:endParaRPr lang="en-US" sz="2800" b="0" dirty="0">
                <a:solidFill>
                  <a:schemeClr val="tx1"/>
                </a:solidFill>
                <a:latin typeface="Trebuchet MS" pitchFamily="34" charset="0"/>
              </a:endParaRPr>
            </a:p>
          </p:txBody>
        </p:sp>
        <p:cxnSp>
          <p:nvCxnSpPr>
            <p:cNvPr id="32" name="Straight Connector 31"/>
            <p:cNvCxnSpPr/>
            <p:nvPr/>
          </p:nvCxnSpPr>
          <p:spPr>
            <a:xfrm>
              <a:off x="-11225189" y="418738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663250" y="117605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2863483"/>
              <a:ext cx="8786231" cy="2797912"/>
              <a:chOff x="-4470427" y="10705398"/>
              <a:chExt cx="4049180" cy="1285480"/>
            </a:xfrm>
          </p:grpSpPr>
          <p:grpSp>
            <p:nvGrpSpPr>
              <p:cNvPr id="46" name="Group 45"/>
              <p:cNvGrpSpPr/>
              <p:nvPr userDrawn="1"/>
            </p:nvGrpSpPr>
            <p:grpSpPr>
              <a:xfrm>
                <a:off x="-2775052" y="10770193"/>
                <a:ext cx="851213" cy="1184227"/>
                <a:chOff x="-3948158" y="10700875"/>
                <a:chExt cx="1062379" cy="1696990"/>
              </a:xfrm>
            </p:grpSpPr>
            <p:pic>
              <p:nvPicPr>
                <p:cNvPr id="52" name="Picture 51"/>
                <p:cNvPicPr>
                  <a:picLocks noChangeAspect="1"/>
                </p:cNvPicPr>
                <p:nvPr userDrawn="1"/>
              </p:nvPicPr>
              <p:blipFill>
                <a:blip r:embed="rId6"/>
                <a:stretch>
                  <a:fillRect/>
                </a:stretch>
              </p:blipFill>
              <p:spPr>
                <a:xfrm>
                  <a:off x="-3948158" y="10700875"/>
                  <a:ext cx="1062379" cy="1507417"/>
                </a:xfrm>
                <a:prstGeom prst="rect">
                  <a:avLst/>
                </a:prstGeom>
              </p:spPr>
            </p:pic>
            <p:sp>
              <p:nvSpPr>
                <p:cNvPr id="53" name="TextBox 52"/>
                <p:cNvSpPr txBox="1"/>
                <p:nvPr userDrawn="1"/>
              </p:nvSpPr>
              <p:spPr>
                <a:xfrm>
                  <a:off x="-3820292"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47" name="Group 46"/>
              <p:cNvGrpSpPr/>
              <p:nvPr userDrawn="1"/>
            </p:nvGrpSpPr>
            <p:grpSpPr>
              <a:xfrm>
                <a:off x="-1855727" y="10770191"/>
                <a:ext cx="1434480" cy="1184224"/>
                <a:chOff x="-2677905" y="10800648"/>
                <a:chExt cx="1971288" cy="1627383"/>
              </a:xfrm>
            </p:grpSpPr>
            <p:pic>
              <p:nvPicPr>
                <p:cNvPr id="50" name="Picture 49"/>
                <p:cNvPicPr>
                  <a:picLocks noChangeAspect="1"/>
                </p:cNvPicPr>
                <p:nvPr userDrawn="1"/>
              </p:nvPicPr>
              <p:blipFill>
                <a:blip r:embed="rId6"/>
                <a:stretch>
                  <a:fillRect/>
                </a:stretch>
              </p:blipFill>
              <p:spPr>
                <a:xfrm>
                  <a:off x="-2677905" y="10800648"/>
                  <a:ext cx="1971288" cy="1429174"/>
                </a:xfrm>
                <a:prstGeom prst="rect">
                  <a:avLst/>
                </a:prstGeom>
              </p:spPr>
            </p:pic>
            <p:sp>
              <p:nvSpPr>
                <p:cNvPr id="51" name="TextBox 50"/>
                <p:cNvSpPr txBox="1"/>
                <p:nvPr userDrawn="1"/>
              </p:nvSpPr>
              <p:spPr>
                <a:xfrm>
                  <a:off x="-2294172"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0705398"/>
                <a:ext cx="1502152" cy="1159022"/>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99"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00"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42" name="Group 41"/>
          <p:cNvGrpSpPr/>
          <p:nvPr userDrawn="1"/>
        </p:nvGrpSpPr>
        <p:grpSpPr>
          <a:xfrm>
            <a:off x="44157839" y="-55065"/>
            <a:ext cx="11062139" cy="32973465"/>
            <a:chOff x="44157839" y="-55065"/>
            <a:chExt cx="11062139" cy="32973465"/>
          </a:xfrm>
        </p:grpSpPr>
        <p:sp>
          <p:nvSpPr>
            <p:cNvPr id="64" name="Rectangle 63"/>
            <p:cNvSpPr/>
            <p:nvPr userDrawn="1"/>
          </p:nvSpPr>
          <p:spPr>
            <a:xfrm>
              <a:off x="44157839" y="-55065"/>
              <a:ext cx="11062139" cy="32973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tx1"/>
                  </a:solidFill>
                  <a:latin typeface="Trebuchet MS" pitchFamily="34" charset="0"/>
                </a:rPr>
                <a:t>QUICK START (cont.)</a:t>
              </a:r>
            </a:p>
            <a:p>
              <a:pPr algn="ctr"/>
              <a:endParaRPr lang="en-US" sz="36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tx1"/>
                  </a:solidFill>
                  <a:latin typeface="Trebuchet MS" pitchFamily="34" charset="0"/>
                </a:rPr>
                <a:t>also create your own color theme.</a:t>
              </a:r>
              <a:endParaRPr lang="en-US" sz="2400" b="0" spc="0" baseline="0" dirty="0">
                <a:solidFill>
                  <a:schemeClr val="tx1"/>
                </a:solidFill>
                <a:latin typeface="Trebuchet MS" pitchFamily="34" charset="0"/>
              </a:endParaRP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r>
                <a:rPr lang="en-US" sz="2800" b="0" baseline="0" dirty="0">
                  <a:solidFill>
                    <a:schemeClr val="tx1"/>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800" b="0" baseline="0" dirty="0">
                <a:solidFill>
                  <a:schemeClr val="tx1"/>
                </a:solidFill>
                <a:latin typeface="Trebuchet MS" pitchFamily="34" charset="0"/>
              </a:endParaRPr>
            </a:p>
            <a:p>
              <a:pPr marL="0" indent="0" algn="l" defTabSz="114300"/>
              <a:r>
                <a:rPr lang="en-US" sz="3600" b="1" baseline="0" dirty="0">
                  <a:solidFill>
                    <a:schemeClr val="tx1"/>
                  </a:solidFill>
                  <a:latin typeface="Trebuchet MS" pitchFamily="34" charset="0"/>
                </a:rPr>
                <a:t>                     How to add Text</a:t>
              </a:r>
            </a:p>
            <a:p>
              <a:pPr marL="3265488" lvl="2" indent="0" algn="l" defTabSz="114300"/>
              <a:r>
                <a:rPr lang="en-US" sz="2800" b="0" baseline="0" dirty="0">
                  <a:solidFill>
                    <a:schemeClr val="tx1"/>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800" b="0" baseline="0" dirty="0">
                  <a:solidFill>
                    <a:schemeClr val="tx1"/>
                  </a:solidFill>
                  <a:latin typeface="Trebuchet MS" pitchFamily="34" charset="0"/>
                </a:rPr>
                <a:t> </a:t>
              </a:r>
              <a:r>
                <a:rPr kumimoji="0" lang="en-US" sz="3600" b="1" i="0" u="none" strike="noStrike" kern="1200" cap="none" spc="0" normalizeH="0" baseline="0" noProof="0" dirty="0">
                  <a:ln>
                    <a:noFill/>
                  </a:ln>
                  <a:solidFill>
                    <a:schemeClr val="tx1"/>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Adjust the size of your text based on how much content you have to present. The default template text offers a good starting point. </a:t>
              </a:r>
              <a:endParaRPr lang="en-US" sz="2800" b="0" baseline="0" dirty="0">
                <a:solidFill>
                  <a:schemeClr val="tx1"/>
                </a:solidFill>
                <a:latin typeface="Trebuchet MS" pitchFamily="34" charset="0"/>
              </a:endParaRPr>
            </a:p>
            <a:p>
              <a:pPr marL="1518341" lvl="2" indent="0" algn="l" defTabSz="114300"/>
              <a:endParaRPr lang="en-US" sz="2800" b="0" baseline="0" dirty="0">
                <a:solidFill>
                  <a:schemeClr val="tx1"/>
                </a:solidFill>
                <a:latin typeface="Trebuchet MS" pitchFamily="34" charset="0"/>
              </a:endParaRPr>
            </a:p>
            <a:p>
              <a:pPr algn="ctr"/>
              <a:r>
                <a:rPr lang="en-US" sz="3600" b="1" baseline="0" dirty="0">
                  <a:solidFill>
                    <a:schemeClr val="tx1"/>
                  </a:solidFill>
                  <a:latin typeface="Trebuchet MS" pitchFamily="34" charset="0"/>
                </a:rPr>
                <a:t>How to add Tables</a:t>
              </a:r>
            </a:p>
            <a:p>
              <a:pPr marL="1730375" lvl="1" indent="0" algn="l" defTabSz="114300"/>
              <a:r>
                <a:rPr lang="en-US" sz="2800" b="0" baseline="0" dirty="0">
                  <a:solidFill>
                    <a:schemeClr val="tx1"/>
                  </a:solidFill>
                  <a:latin typeface="Trebuchet MS" pitchFamily="34" charset="0"/>
                </a:rPr>
                <a:t>To add a table from scratch go to the INSERT menu and </a:t>
              </a:r>
              <a:br>
                <a:rPr lang="en-US" sz="2800" b="0" baseline="0" dirty="0">
                  <a:solidFill>
                    <a:schemeClr val="tx1"/>
                  </a:solidFill>
                  <a:latin typeface="Trebuchet MS" pitchFamily="34" charset="0"/>
                </a:rPr>
              </a:br>
              <a:r>
                <a:rPr lang="en-US" sz="2800" b="0" baseline="0" dirty="0">
                  <a:solidFill>
                    <a:schemeClr val="tx1"/>
                  </a:solidFill>
                  <a:latin typeface="Trebuchet MS" pitchFamily="34" charset="0"/>
                </a:rPr>
                <a:t>click on TABLE. A drop-down box will help you select rows and columns. </a:t>
              </a:r>
            </a:p>
            <a:p>
              <a:pPr marL="0" lvl="0" indent="0" algn="l" defTabSz="114300"/>
              <a:r>
                <a:rPr lang="en-US" sz="2800" b="0" baseline="0" dirty="0">
                  <a:solidFill>
                    <a:schemeClr val="tx1"/>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tx1"/>
                </a:solidFill>
                <a:latin typeface="Trebuchet MS" pitchFamily="34" charset="0"/>
              </a:endParaRPr>
            </a:p>
          </p:txBody>
        </p:sp>
        <p:graphicFrame>
          <p:nvGraphicFramePr>
            <p:cNvPr id="65" name="Object 64"/>
            <p:cNvGraphicFramePr>
              <a:graphicFrameLocks noChangeAspect="1"/>
            </p:cNvGraphicFramePr>
            <p:nvPr userDrawn="1">
              <p:extLst>
                <p:ext uri="{D42A27DB-BD31-4B8C-83A1-F6EECF244321}">
                  <p14:modId xmlns:p14="http://schemas.microsoft.com/office/powerpoint/2010/main" val="2588838136"/>
                </p:ext>
              </p:extLst>
            </p:nvPr>
          </p:nvGraphicFramePr>
          <p:xfrm>
            <a:off x="46474244" y="4381330"/>
            <a:ext cx="5586150" cy="2063772"/>
          </p:xfrm>
          <a:graphic>
            <a:graphicData uri="http://schemas.openxmlformats.org/presentationml/2006/ole">
              <mc:AlternateContent xmlns:mc="http://schemas.openxmlformats.org/markup-compatibility/2006">
                <mc:Choice xmlns:v="urn:schemas-microsoft-com:vml" Requires="v">
                  <p:oleObj spid="_x0000_s1101"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474244" y="4381330"/>
                          <a:ext cx="5586150" cy="2063772"/>
                        </a:xfrm>
                        <a:prstGeom prst="rect">
                          <a:avLst/>
                        </a:prstGeom>
                      </p:spPr>
                    </p:pic>
                  </p:oleObj>
                </mc:Fallback>
              </mc:AlternateContent>
            </a:graphicData>
          </a:graphic>
        </p:graphicFrame>
        <p:pic>
          <p:nvPicPr>
            <p:cNvPr id="66" name="Picture 65"/>
            <p:cNvPicPr>
              <a:picLocks noChangeAspect="1"/>
            </p:cNvPicPr>
            <p:nvPr userDrawn="1"/>
          </p:nvPicPr>
          <p:blipFill>
            <a:blip r:embed="rId14"/>
            <a:stretch>
              <a:fillRect/>
            </a:stretch>
          </p:blipFill>
          <p:spPr>
            <a:xfrm>
              <a:off x="44705673" y="9922029"/>
              <a:ext cx="2969584" cy="1370577"/>
            </a:xfrm>
            <a:prstGeom prst="rect">
              <a:avLst/>
            </a:prstGeom>
            <a:ln>
              <a:noFill/>
            </a:ln>
          </p:spPr>
        </p:pic>
        <p:graphicFrame>
          <p:nvGraphicFramePr>
            <p:cNvPr id="67" name="Object 66"/>
            <p:cNvGraphicFramePr>
              <a:graphicFrameLocks noChangeAspect="1"/>
            </p:cNvGraphicFramePr>
            <p:nvPr userDrawn="1">
              <p:extLst>
                <p:ext uri="{D42A27DB-BD31-4B8C-83A1-F6EECF244321}">
                  <p14:modId xmlns:p14="http://schemas.microsoft.com/office/powerpoint/2010/main" val="3082891147"/>
                </p:ext>
              </p:extLst>
            </p:nvPr>
          </p:nvGraphicFramePr>
          <p:xfrm>
            <a:off x="44629619" y="15231563"/>
            <a:ext cx="1482266" cy="992162"/>
          </p:xfrm>
          <a:graphic>
            <a:graphicData uri="http://schemas.openxmlformats.org/presentationml/2006/ole">
              <mc:AlternateContent xmlns:mc="http://schemas.openxmlformats.org/markup-compatibility/2006">
                <mc:Choice xmlns:v="urn:schemas-microsoft-com:vml" Requires="v">
                  <p:oleObj spid="_x0000_s1102"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5231563"/>
                          <a:ext cx="1482266" cy="992162"/>
                        </a:xfrm>
                        <a:prstGeom prst="rect">
                          <a:avLst/>
                        </a:prstGeom>
                      </p:spPr>
                    </p:pic>
                  </p:oleObj>
                </mc:Fallback>
              </mc:AlternateContent>
            </a:graphicData>
          </a:graphic>
        </p:graphicFrame>
      </p:grpSp>
      <p:pic>
        <p:nvPicPr>
          <p:cNvPr id="34" name="Picture 2">
            <a:extLst>
              <a:ext uri="{FF2B5EF4-FFF2-40B4-BE49-F238E27FC236}">
                <a16:creationId xmlns:a16="http://schemas.microsoft.com/office/drawing/2014/main" id="{C0CD82DF-F5D9-F944-A745-84C4E804018A}"/>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74715" y="947420"/>
            <a:ext cx="8859019" cy="265176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0F3F5"/>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rgbClr val="0075BE"/>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tx1"/>
                  </a:solidFill>
                  <a:latin typeface="Trebuchet MS" pitchFamily="34" charset="0"/>
                </a:rPr>
                <a:t>QUICK START (cont.)</a:t>
              </a:r>
            </a:p>
            <a:p>
              <a:pPr algn="ctr"/>
              <a:endParaRPr lang="en-US" sz="36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tx1"/>
                  </a:solidFill>
                  <a:latin typeface="Trebuchet MS" pitchFamily="34" charset="0"/>
                </a:rPr>
                <a:t>also create your own color theme.</a:t>
              </a:r>
              <a:endParaRPr lang="en-US" sz="2400" b="0" spc="0" baseline="0" dirty="0">
                <a:solidFill>
                  <a:schemeClr val="tx1"/>
                </a:solidFill>
                <a:latin typeface="Trebuchet MS" pitchFamily="34" charset="0"/>
              </a:endParaRP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r>
                <a:rPr lang="en-US" sz="2800" b="0" baseline="0" dirty="0">
                  <a:solidFill>
                    <a:schemeClr val="tx1"/>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800" b="0" baseline="0" dirty="0">
                <a:solidFill>
                  <a:schemeClr val="tx1"/>
                </a:solidFill>
                <a:latin typeface="Trebuchet MS" pitchFamily="34" charset="0"/>
              </a:endParaRPr>
            </a:p>
            <a:p>
              <a:pPr marL="0" indent="0" algn="l" defTabSz="114300"/>
              <a:r>
                <a:rPr lang="en-US" sz="3600" b="1" baseline="0" dirty="0">
                  <a:solidFill>
                    <a:schemeClr val="tx1"/>
                  </a:solidFill>
                  <a:latin typeface="Trebuchet MS" pitchFamily="34" charset="0"/>
                </a:rPr>
                <a:t>                     How to add Text</a:t>
              </a:r>
            </a:p>
            <a:p>
              <a:pPr marL="3265488" lvl="2" indent="0" algn="l" defTabSz="114300"/>
              <a:r>
                <a:rPr lang="en-US" sz="2800" b="0" baseline="0" dirty="0">
                  <a:solidFill>
                    <a:schemeClr val="tx1"/>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800" b="0" baseline="0" dirty="0">
                  <a:solidFill>
                    <a:schemeClr val="tx1"/>
                  </a:solidFill>
                  <a:latin typeface="Trebuchet MS" pitchFamily="34" charset="0"/>
                </a:rPr>
                <a:t> </a:t>
              </a:r>
              <a:r>
                <a:rPr kumimoji="0" lang="en-US" sz="3600" b="1" i="0" u="none" strike="noStrike" kern="1200" cap="none" spc="0" normalizeH="0" baseline="0" noProof="0" dirty="0">
                  <a:ln>
                    <a:noFill/>
                  </a:ln>
                  <a:solidFill>
                    <a:schemeClr val="tx1"/>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Adjust the size of your text based on how much content you have to present. The default template text offers a good starting point. </a:t>
              </a:r>
              <a:endParaRPr lang="en-US" sz="2800" b="0" baseline="0" dirty="0">
                <a:solidFill>
                  <a:schemeClr val="tx1"/>
                </a:solidFill>
                <a:latin typeface="Trebuchet MS" pitchFamily="34" charset="0"/>
              </a:endParaRPr>
            </a:p>
            <a:p>
              <a:pPr marL="1518341" lvl="2" indent="0" algn="l" defTabSz="114300"/>
              <a:endParaRPr lang="en-US" sz="2800" b="0" baseline="0" dirty="0">
                <a:solidFill>
                  <a:schemeClr val="tx1"/>
                </a:solidFill>
                <a:latin typeface="Trebuchet MS" pitchFamily="34" charset="0"/>
              </a:endParaRPr>
            </a:p>
            <a:p>
              <a:pPr algn="ctr"/>
              <a:r>
                <a:rPr lang="en-US" sz="3600" b="1" baseline="0" dirty="0">
                  <a:solidFill>
                    <a:schemeClr val="tx1"/>
                  </a:solidFill>
                  <a:latin typeface="Trebuchet MS" pitchFamily="34" charset="0"/>
                </a:rPr>
                <a:t>How to add Tables</a:t>
              </a:r>
            </a:p>
            <a:p>
              <a:pPr marL="1730375" lvl="1" indent="0" algn="l" defTabSz="114300"/>
              <a:r>
                <a:rPr lang="en-US" sz="2800" b="0" baseline="0" dirty="0">
                  <a:solidFill>
                    <a:schemeClr val="tx1"/>
                  </a:solidFill>
                  <a:latin typeface="Trebuchet MS" pitchFamily="34" charset="0"/>
                </a:rPr>
                <a:t>To add a table from scratch go to the INSERT menu and </a:t>
              </a:r>
              <a:br>
                <a:rPr lang="en-US" sz="2800" b="0" baseline="0" dirty="0">
                  <a:solidFill>
                    <a:schemeClr val="tx1"/>
                  </a:solidFill>
                  <a:latin typeface="Trebuchet MS" pitchFamily="34" charset="0"/>
                </a:rPr>
              </a:br>
              <a:r>
                <a:rPr lang="en-US" sz="2800" b="0" baseline="0" dirty="0">
                  <a:solidFill>
                    <a:schemeClr val="tx1"/>
                  </a:solidFill>
                  <a:latin typeface="Trebuchet MS" pitchFamily="34" charset="0"/>
                </a:rPr>
                <a:t>click on TABLE. A drop-down box will help you select rows and columns. </a:t>
              </a:r>
            </a:p>
            <a:p>
              <a:pPr marL="0" lvl="0" indent="0" algn="l" defTabSz="114300"/>
              <a:r>
                <a:rPr lang="en-US" sz="2800" b="0" baseline="0" dirty="0">
                  <a:solidFill>
                    <a:schemeClr val="tx1"/>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tx1"/>
                </a:solidFill>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3112082368"/>
                </p:ext>
              </p:extLst>
            </p:nvPr>
          </p:nvGraphicFramePr>
          <p:xfrm>
            <a:off x="46474244" y="4381330"/>
            <a:ext cx="5586150" cy="2063772"/>
          </p:xfrm>
          <a:graphic>
            <a:graphicData uri="http://schemas.openxmlformats.org/presentationml/2006/ole">
              <mc:AlternateContent xmlns:mc="http://schemas.openxmlformats.org/markup-compatibility/2006">
                <mc:Choice xmlns:v="urn:schemas-microsoft-com:vml" Requires="v">
                  <p:oleObj spid="_x0000_s2123"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474244" y="4381330"/>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705673" y="9922029"/>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38154525"/>
                </p:ext>
              </p:extLst>
            </p:nvPr>
          </p:nvGraphicFramePr>
          <p:xfrm>
            <a:off x="44629619" y="15231563"/>
            <a:ext cx="1482266" cy="992162"/>
          </p:xfrm>
          <a:graphic>
            <a:graphicData uri="http://schemas.openxmlformats.org/presentationml/2006/ole">
              <mc:AlternateContent xmlns:mc="http://schemas.openxmlformats.org/markup-compatibility/2006">
                <mc:Choice xmlns:v="urn:schemas-microsoft-com:vml" Requires="v">
                  <p:oleObj spid="_x0000_s2124"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5231563"/>
                          <a:ext cx="1482266" cy="992162"/>
                        </a:xfrm>
                        <a:prstGeom prst="rect">
                          <a:avLst/>
                        </a:prstGeom>
                      </p:spPr>
                    </p:pic>
                  </p:oleObj>
                </mc:Fallback>
              </mc:AlternateContent>
            </a:graphicData>
          </a:graphic>
        </p:graphicFrame>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chemeClr val="tx1"/>
                  </a:solidFill>
                  <a:latin typeface="Trebuchet MS" pitchFamily="34" charset="0"/>
                </a:rPr>
                <a:t>(—THIS SIDEBAR DOES NOT PRINT—)</a:t>
              </a:r>
              <a:endParaRPr lang="en-US" sz="3200" b="1" spc="600" dirty="0">
                <a:solidFill>
                  <a:schemeClr val="tx1"/>
                </a:solidFill>
                <a:latin typeface="Trebuchet MS" pitchFamily="34" charset="0"/>
              </a:endParaRPr>
            </a:p>
            <a:p>
              <a:pPr algn="ctr"/>
              <a:r>
                <a:rPr lang="en-US" sz="4000" b="1" spc="600" dirty="0">
                  <a:solidFill>
                    <a:schemeClr val="tx1"/>
                  </a:solidFill>
                  <a:latin typeface="Trebuchet MS" pitchFamily="34" charset="0"/>
                </a:rPr>
                <a:t>DESIGN</a:t>
              </a:r>
              <a:r>
                <a:rPr lang="en-US" sz="4000" b="1" spc="600" baseline="0" dirty="0">
                  <a:solidFill>
                    <a:schemeClr val="tx1"/>
                  </a:solidFill>
                  <a:latin typeface="Trebuchet MS" pitchFamily="34" charset="0"/>
                </a:rPr>
                <a:t> </a:t>
              </a:r>
              <a:r>
                <a:rPr lang="en-US" sz="4000" b="1" spc="600" dirty="0">
                  <a:solidFill>
                    <a:schemeClr val="tx1"/>
                  </a:solidFill>
                  <a:latin typeface="Trebuchet MS" pitchFamily="34" charset="0"/>
                </a:rPr>
                <a:t>GUIDE</a:t>
              </a:r>
            </a:p>
            <a:p>
              <a:pPr algn="ctr"/>
              <a:endParaRPr lang="en-US" sz="2800" b="1" dirty="0">
                <a:solidFill>
                  <a:schemeClr val="tx1"/>
                </a:solidFill>
                <a:latin typeface="Trebuchet MS" pitchFamily="34" charset="0"/>
              </a:endParaRPr>
            </a:p>
            <a:p>
              <a:pPr defTabSz="3765639"/>
              <a:r>
                <a:rPr lang="en-US" sz="2800" i="0" dirty="0">
                  <a:solidFill>
                    <a:schemeClr val="tx1"/>
                  </a:solidFill>
                  <a:latin typeface="Trebuchet MS" pitchFamily="34" charset="0"/>
                </a:rPr>
                <a:t>This PowerPoint</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2007 template produces</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a 36”x48” presentation poster. </a:t>
              </a:r>
              <a:r>
                <a:rPr lang="en-US" sz="2800" dirty="0">
                  <a:solidFill>
                    <a:schemeClr val="tx1"/>
                  </a:solidFill>
                  <a:latin typeface="Trebuchet MS" pitchFamily="34" charset="0"/>
                </a:rPr>
                <a:t>You</a:t>
              </a:r>
              <a:r>
                <a:rPr lang="en-US" sz="2800" baseline="0" dirty="0">
                  <a:solidFill>
                    <a:schemeClr val="tx1"/>
                  </a:solidFill>
                  <a:latin typeface="Trebuchet MS" pitchFamily="34" charset="0"/>
                </a:rPr>
                <a:t> can u</a:t>
              </a:r>
              <a:r>
                <a:rPr lang="en-US" sz="2800" dirty="0">
                  <a:solidFill>
                    <a:schemeClr val="tx1"/>
                  </a:solidFill>
                  <a:latin typeface="Trebuchet MS" pitchFamily="34" charset="0"/>
                </a:rPr>
                <a:t>se</a:t>
              </a:r>
              <a:r>
                <a:rPr lang="en-US" sz="2800" baseline="0" dirty="0">
                  <a:solidFill>
                    <a:schemeClr val="tx1"/>
                  </a:solidFill>
                  <a:latin typeface="Trebuchet MS" pitchFamily="34" charset="0"/>
                </a:rPr>
                <a:t> it to create your research poster and </a:t>
              </a:r>
              <a:r>
                <a:rPr lang="en-US" sz="2800" dirty="0">
                  <a:solidFill>
                    <a:schemeClr val="tx1"/>
                  </a:solidFill>
                  <a:latin typeface="Trebuchet MS" pitchFamily="34" charset="0"/>
                </a:rPr>
                <a:t>save valuable time placing titles, subtitles,</a:t>
              </a:r>
              <a:r>
                <a:rPr lang="en-US" sz="2800" baseline="0" dirty="0">
                  <a:solidFill>
                    <a:schemeClr val="tx1"/>
                  </a:solidFill>
                  <a:latin typeface="Trebuchet MS" pitchFamily="34" charset="0"/>
                </a:rPr>
                <a:t> text, and graphics</a:t>
              </a:r>
              <a:r>
                <a:rPr lang="en-US" sz="2800" dirty="0">
                  <a:solidFill>
                    <a:schemeClr val="tx1"/>
                  </a:solidFill>
                  <a:latin typeface="Trebuchet MS" pitchFamily="34" charset="0"/>
                </a:rPr>
                <a:t>. </a:t>
              </a:r>
            </a:p>
            <a:p>
              <a:pPr algn="ctr"/>
              <a:endParaRPr lang="en-US" sz="2400" b="1" dirty="0">
                <a:solidFill>
                  <a:schemeClr val="tx1"/>
                </a:solidFill>
                <a:latin typeface="Trebuchet MS" pitchFamily="34" charset="0"/>
              </a:endParaRPr>
            </a:p>
            <a:p>
              <a:pPr algn="ctr"/>
              <a:endParaRPr lang="en-US" sz="4000" b="1" spc="600" dirty="0">
                <a:solidFill>
                  <a:schemeClr val="tx1"/>
                </a:solidFill>
                <a:latin typeface="Trebuchet MS" pitchFamily="34" charset="0"/>
              </a:endParaRPr>
            </a:p>
            <a:p>
              <a:pPr algn="ctr"/>
              <a:r>
                <a:rPr lang="en-US" sz="4000" b="1" spc="600" dirty="0">
                  <a:solidFill>
                    <a:schemeClr val="tx1"/>
                  </a:solidFill>
                  <a:latin typeface="Trebuchet MS" pitchFamily="34" charset="0"/>
                </a:rPr>
                <a:t>QUICK START</a:t>
              </a:r>
            </a:p>
            <a:p>
              <a:pPr algn="ctr"/>
              <a:endParaRPr lang="en-US" sz="32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Zoom in and out</a:t>
              </a:r>
            </a:p>
            <a:p>
              <a:pPr marL="1892300" indent="-1892300" algn="l" defTabSz="850900"/>
              <a:r>
                <a:rPr lang="en-US" sz="2400" b="0" baseline="0" dirty="0">
                  <a:solidFill>
                    <a:schemeClr val="tx1"/>
                  </a:solidFill>
                  <a:latin typeface="Trebuchet MS" pitchFamily="34" charset="0"/>
                </a:rPr>
                <a:t>	As you work on your poster zoom in and out to the level that is more comfortable to you. </a:t>
              </a:r>
            </a:p>
            <a:p>
              <a:pPr marL="1892300" indent="-1892300" algn="l" defTabSz="850900"/>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Go to VIEW &gt; ZOOM.</a:t>
              </a:r>
            </a:p>
            <a:p>
              <a:pPr algn="l"/>
              <a:endParaRPr lang="en-US" sz="28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Title, Authors, and Affiliations</a:t>
              </a:r>
            </a:p>
            <a:p>
              <a:pPr algn="l"/>
              <a:r>
                <a:rPr lang="en-US" sz="2400" b="0" baseline="0" dirty="0">
                  <a:solidFill>
                    <a:schemeClr val="tx1"/>
                  </a:solidFill>
                  <a:latin typeface="Trebuchet MS" pitchFamily="34" charset="0"/>
                </a:rPr>
                <a:t>Start designing your poster by adding the title, the names of the authors, and the affiliated institutions. </a:t>
              </a:r>
              <a:r>
                <a:rPr lang="en-US" sz="2400" b="0" spc="0" baseline="0" dirty="0">
                  <a:solidFill>
                    <a:schemeClr val="tx1"/>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The font size of your title should be bigger than your name(s) and institution name(s).</a:t>
              </a:r>
            </a:p>
            <a:p>
              <a:pPr algn="l"/>
              <a:br>
                <a:rPr lang="en-US" sz="2800" b="1" baseline="0" dirty="0">
                  <a:solidFill>
                    <a:schemeClr val="tx1"/>
                  </a:solidFill>
                  <a:latin typeface="Trebuchet MS" pitchFamily="34" charset="0"/>
                </a:rPr>
              </a:b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r>
                <a:rPr lang="en-US" sz="3200" b="1" dirty="0">
                  <a:solidFill>
                    <a:schemeClr val="tx1"/>
                  </a:solidFill>
                  <a:latin typeface="Trebuchet MS" pitchFamily="34" charset="0"/>
                </a:rPr>
                <a:t>Adding Logos</a:t>
              </a:r>
              <a:r>
                <a:rPr lang="en-US" sz="3200" b="1" baseline="0" dirty="0">
                  <a:solidFill>
                    <a:schemeClr val="tx1"/>
                  </a:solidFill>
                  <a:latin typeface="Trebuchet MS" pitchFamily="34" charset="0"/>
                </a:rPr>
                <a:t> / Seals</a:t>
              </a:r>
            </a:p>
            <a:p>
              <a:pPr algn="l"/>
              <a:r>
                <a:rPr lang="en-US" sz="2400" b="0" baseline="0" dirty="0">
                  <a:solidFill>
                    <a:schemeClr val="tx1"/>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spc="0" baseline="0" dirty="0">
                  <a:solidFill>
                    <a:schemeClr val="tx1"/>
                  </a:solidFill>
                  <a:latin typeface="Trebuchet MS" pitchFamily="34" charset="0"/>
                </a:rPr>
                <a:t> </a:t>
              </a:r>
              <a:r>
                <a:rPr lang="en-US" sz="2400" b="0" baseline="0" dirty="0">
                  <a:solidFill>
                    <a:schemeClr val="tx1"/>
                  </a:solidFill>
                  <a:latin typeface="Trebuchet MS" pitchFamily="34" charset="0"/>
                </a:rPr>
                <a:t>See if your school’s logo is available on our free poster templates page.</a:t>
              </a:r>
            </a:p>
            <a:p>
              <a:pPr algn="l"/>
              <a:endParaRPr lang="en-US" sz="24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Photographs / Graphics</a:t>
              </a:r>
            </a:p>
            <a:p>
              <a:pPr algn="l" defTabSz="977900"/>
              <a:r>
                <a:rPr lang="en-US" sz="2400" b="0" baseline="0" dirty="0">
                  <a:solidFill>
                    <a:schemeClr val="tx1"/>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tx1"/>
                  </a:solidFill>
                  <a:latin typeface="Trebuchet MS" pitchFamily="34" charset="0"/>
                </a:rPr>
                <a:t>disproportionally.</a:t>
              </a:r>
            </a:p>
            <a:p>
              <a:pPr algn="l" defTabSz="977900"/>
              <a:endParaRPr lang="en-US" sz="2400" b="0"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Image Quality Check</a:t>
              </a:r>
            </a:p>
            <a:p>
              <a:pPr lvl="0" algn="l" defTabSz="977900"/>
              <a:r>
                <a:rPr lang="en-US" sz="2400" b="0" baseline="0" dirty="0">
                  <a:solidFill>
                    <a:schemeClr val="tx1"/>
                  </a:solidFill>
                  <a:latin typeface="Trebuchet MS" pitchFamily="34" charset="0"/>
                </a:rPr>
                <a:t>Zoom in and look at your images at 100% magnification. If they look good they will print well. </a:t>
              </a:r>
              <a:endParaRPr lang="en-US" sz="2800" b="0" dirty="0">
                <a:solidFill>
                  <a:schemeClr val="tx1"/>
                </a:solidFill>
                <a:latin typeface="Trebuchet MS" pitchFamily="34" charset="0"/>
              </a:endParaRPr>
            </a:p>
          </p:txBody>
        </p:sp>
        <p:cxnSp>
          <p:nvCxnSpPr>
            <p:cNvPr id="56" name="Straight Connector 55"/>
            <p:cNvCxnSpPr/>
            <p:nvPr/>
          </p:nvCxnSpPr>
          <p:spPr>
            <a:xfrm>
              <a:off x="-11225189" y="403338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9"/>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0"/>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1"/>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1"/>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2"/>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25" name="Image" r:id="rId13" imgW="1828440" imgH="1117440" progId="Photoshop.Image.13">
                      <p:embed/>
                    </p:oleObj>
                  </mc:Choice>
                  <mc:Fallback>
                    <p:oleObj name="Image" r:id="rId13" imgW="1828440" imgH="1117440" progId="Photoshop.Image.13">
                      <p:embed/>
                      <p:pic>
                        <p:nvPicPr>
                          <p:cNvPr id="0" name=""/>
                          <p:cNvPicPr/>
                          <p:nvPr/>
                        </p:nvPicPr>
                        <p:blipFill>
                          <a:blip r:embed="rId14"/>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2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pic>
        <p:nvPicPr>
          <p:cNvPr id="35" name="Picture 2">
            <a:extLst>
              <a:ext uri="{FF2B5EF4-FFF2-40B4-BE49-F238E27FC236}">
                <a16:creationId xmlns:a16="http://schemas.microsoft.com/office/drawing/2014/main" id="{0387D570-C992-714E-ACA3-4E335795E39E}"/>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74715" y="998220"/>
            <a:ext cx="8859019" cy="265176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0F3F5"/>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rgbClr val="0075BE"/>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no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userDrawn="1"/>
        </p:nvGrpSpPr>
        <p:grpSpPr>
          <a:xfrm>
            <a:off x="44157839" y="-55065"/>
            <a:ext cx="11062139" cy="32973465"/>
            <a:chOff x="44157839" y="-55065"/>
            <a:chExt cx="11062139" cy="32973465"/>
          </a:xfrm>
        </p:grpSpPr>
        <p:sp>
          <p:nvSpPr>
            <p:cNvPr id="39" name="Rectangle 38"/>
            <p:cNvSpPr/>
            <p:nvPr userDrawn="1"/>
          </p:nvSpPr>
          <p:spPr>
            <a:xfrm>
              <a:off x="44157839" y="-55065"/>
              <a:ext cx="11062139" cy="32973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tx1"/>
                  </a:solidFill>
                  <a:latin typeface="Trebuchet MS" pitchFamily="34" charset="0"/>
                </a:rPr>
                <a:t>QUICK START (cont.)</a:t>
              </a:r>
            </a:p>
            <a:p>
              <a:pPr algn="ctr"/>
              <a:endParaRPr lang="en-US" sz="36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Trebuchet MS" pitchFamily="34" charset="0"/>
                </a:rPr>
                <a:t>You can easily change the color theme of your poster by going to the DESIGN menu, click on COLORS, and choose the color theme of your choice. You can </a:t>
              </a:r>
              <a:r>
                <a:rPr lang="en-US" sz="3200" b="0" spc="0" baseline="0" dirty="0">
                  <a:solidFill>
                    <a:schemeClr val="tx1"/>
                  </a:solidFill>
                  <a:latin typeface="Trebuchet MS" pitchFamily="34" charset="0"/>
                </a:rPr>
                <a:t>also create your own color theme.</a:t>
              </a:r>
              <a:endParaRPr lang="en-US" sz="2400" b="0" spc="0" baseline="0" dirty="0">
                <a:solidFill>
                  <a:schemeClr val="tx1"/>
                </a:solidFill>
                <a:latin typeface="Trebuchet MS" pitchFamily="34" charset="0"/>
              </a:endParaRP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endParaRPr lang="en-US" sz="2400" b="0" baseline="0" dirty="0">
                <a:solidFill>
                  <a:schemeClr val="tx1"/>
                </a:solidFill>
                <a:latin typeface="Trebuchet MS" pitchFamily="34" charset="0"/>
              </a:endParaRPr>
            </a:p>
            <a:p>
              <a:pPr marL="0" indent="0" algn="l" defTabSz="114300"/>
              <a:r>
                <a:rPr lang="en-US" sz="2800" b="0" baseline="0" dirty="0">
                  <a:solidFill>
                    <a:schemeClr val="tx1"/>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800" b="0" baseline="0" dirty="0">
                <a:solidFill>
                  <a:schemeClr val="tx1"/>
                </a:solidFill>
                <a:latin typeface="Trebuchet MS" pitchFamily="34" charset="0"/>
              </a:endParaRPr>
            </a:p>
            <a:p>
              <a:pPr marL="0" indent="0" algn="l" defTabSz="114300"/>
              <a:r>
                <a:rPr lang="en-US" sz="3600" b="1" baseline="0" dirty="0">
                  <a:solidFill>
                    <a:schemeClr val="tx1"/>
                  </a:solidFill>
                  <a:latin typeface="Trebuchet MS" pitchFamily="34" charset="0"/>
                </a:rPr>
                <a:t>                     How to add Text</a:t>
              </a:r>
            </a:p>
            <a:p>
              <a:pPr marL="3265488" lvl="2" indent="0" algn="l" defTabSz="114300"/>
              <a:r>
                <a:rPr lang="en-US" sz="2800" b="0" baseline="0" dirty="0">
                  <a:solidFill>
                    <a:schemeClr val="tx1"/>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800" b="0" baseline="0" dirty="0">
                  <a:solidFill>
                    <a:schemeClr val="tx1"/>
                  </a:solidFill>
                  <a:latin typeface="Trebuchet MS" pitchFamily="34" charset="0"/>
                </a:rPr>
                <a:t> </a:t>
              </a:r>
              <a:r>
                <a:rPr kumimoji="0" lang="en-US" sz="3600" b="1" i="0" u="none" strike="noStrike" kern="1200" cap="none" spc="0" normalizeH="0" baseline="0" noProof="0" dirty="0">
                  <a:ln>
                    <a:noFill/>
                  </a:ln>
                  <a:solidFill>
                    <a:schemeClr val="tx1"/>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Adjust the size of your text based on how much content you have to present. The default template text offers a good starting point. </a:t>
              </a:r>
              <a:endParaRPr lang="en-US" sz="2800" b="0" baseline="0" dirty="0">
                <a:solidFill>
                  <a:schemeClr val="tx1"/>
                </a:solidFill>
                <a:latin typeface="Trebuchet MS" pitchFamily="34" charset="0"/>
              </a:endParaRPr>
            </a:p>
            <a:p>
              <a:pPr marL="1518341" lvl="2" indent="0" algn="l" defTabSz="114300"/>
              <a:endParaRPr lang="en-US" sz="2800" b="0" baseline="0" dirty="0">
                <a:solidFill>
                  <a:schemeClr val="tx1"/>
                </a:solidFill>
                <a:latin typeface="Trebuchet MS" pitchFamily="34" charset="0"/>
              </a:endParaRPr>
            </a:p>
            <a:p>
              <a:pPr algn="ctr"/>
              <a:r>
                <a:rPr lang="en-US" sz="3600" b="1" baseline="0" dirty="0">
                  <a:solidFill>
                    <a:schemeClr val="tx1"/>
                  </a:solidFill>
                  <a:latin typeface="Trebuchet MS" pitchFamily="34" charset="0"/>
                </a:rPr>
                <a:t>How to add Tables</a:t>
              </a:r>
            </a:p>
            <a:p>
              <a:pPr marL="1730375" lvl="1" indent="0" algn="l" defTabSz="114300"/>
              <a:r>
                <a:rPr lang="en-US" sz="2800" b="0" baseline="0" dirty="0">
                  <a:solidFill>
                    <a:schemeClr val="tx1"/>
                  </a:solidFill>
                  <a:latin typeface="Trebuchet MS" pitchFamily="34" charset="0"/>
                </a:rPr>
                <a:t>To add a table from scratch go to the INSERT menu and </a:t>
              </a:r>
              <a:br>
                <a:rPr lang="en-US" sz="2800" b="0" baseline="0" dirty="0">
                  <a:solidFill>
                    <a:schemeClr val="tx1"/>
                  </a:solidFill>
                  <a:latin typeface="Trebuchet MS" pitchFamily="34" charset="0"/>
                </a:rPr>
              </a:br>
              <a:r>
                <a:rPr lang="en-US" sz="2800" b="0" baseline="0" dirty="0">
                  <a:solidFill>
                    <a:schemeClr val="tx1"/>
                  </a:solidFill>
                  <a:latin typeface="Trebuchet MS" pitchFamily="34" charset="0"/>
                </a:rPr>
                <a:t>click on TABLE. A drop-down box will help you select rows and columns. </a:t>
              </a:r>
            </a:p>
            <a:p>
              <a:pPr marL="0" lvl="0" indent="0" algn="l" defTabSz="114300"/>
              <a:r>
                <a:rPr lang="en-US" sz="2800" b="0" baseline="0" dirty="0">
                  <a:solidFill>
                    <a:schemeClr val="tx1"/>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800" b="0" baseline="0" dirty="0">
                <a:solidFill>
                  <a:schemeClr val="tx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tx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chemeClr val="tx1"/>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tx1"/>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a:solidFill>
                  <a:schemeClr val="tx1"/>
                </a:solidFill>
                <a:latin typeface="Trebuchet MS" pitchFamily="34" charset="0"/>
              </a:endParaRPr>
            </a:p>
          </p:txBody>
        </p:sp>
        <p:graphicFrame>
          <p:nvGraphicFramePr>
            <p:cNvPr id="40" name="Object 39"/>
            <p:cNvGraphicFramePr>
              <a:graphicFrameLocks noChangeAspect="1"/>
            </p:cNvGraphicFramePr>
            <p:nvPr userDrawn="1">
              <p:extLst>
                <p:ext uri="{D42A27DB-BD31-4B8C-83A1-F6EECF244321}">
                  <p14:modId xmlns:p14="http://schemas.microsoft.com/office/powerpoint/2010/main" val="2588838136"/>
                </p:ext>
              </p:extLst>
            </p:nvPr>
          </p:nvGraphicFramePr>
          <p:xfrm>
            <a:off x="46474244" y="4381330"/>
            <a:ext cx="5586150" cy="2063772"/>
          </p:xfrm>
          <a:graphic>
            <a:graphicData uri="http://schemas.openxmlformats.org/presentationml/2006/ole">
              <mc:AlternateContent xmlns:mc="http://schemas.openxmlformats.org/markup-compatibility/2006">
                <mc:Choice xmlns:v="urn:schemas-microsoft-com:vml" Requires="v">
                  <p:oleObj spid="_x0000_s3147"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474244" y="4381330"/>
                          <a:ext cx="5586150" cy="2063772"/>
                        </a:xfrm>
                        <a:prstGeom prst="rect">
                          <a:avLst/>
                        </a:prstGeom>
                      </p:spPr>
                    </p:pic>
                  </p:oleObj>
                </mc:Fallback>
              </mc:AlternateContent>
            </a:graphicData>
          </a:graphic>
        </p:graphicFrame>
        <p:pic>
          <p:nvPicPr>
            <p:cNvPr id="41" name="Picture 40"/>
            <p:cNvPicPr>
              <a:picLocks noChangeAspect="1"/>
            </p:cNvPicPr>
            <p:nvPr userDrawn="1"/>
          </p:nvPicPr>
          <p:blipFill>
            <a:blip r:embed="rId6"/>
            <a:stretch>
              <a:fillRect/>
            </a:stretch>
          </p:blipFill>
          <p:spPr>
            <a:xfrm>
              <a:off x="44705673" y="9922029"/>
              <a:ext cx="2969584" cy="1370577"/>
            </a:xfrm>
            <a:prstGeom prst="rect">
              <a:avLst/>
            </a:prstGeom>
            <a:ln>
              <a:noFill/>
            </a:ln>
          </p:spPr>
        </p:pic>
        <p:graphicFrame>
          <p:nvGraphicFramePr>
            <p:cNvPr id="42" name="Object 41"/>
            <p:cNvGraphicFramePr>
              <a:graphicFrameLocks noChangeAspect="1"/>
            </p:cNvGraphicFramePr>
            <p:nvPr userDrawn="1">
              <p:extLst>
                <p:ext uri="{D42A27DB-BD31-4B8C-83A1-F6EECF244321}">
                  <p14:modId xmlns:p14="http://schemas.microsoft.com/office/powerpoint/2010/main" val="3082891147"/>
                </p:ext>
              </p:extLst>
            </p:nvPr>
          </p:nvGraphicFramePr>
          <p:xfrm>
            <a:off x="44629619" y="15231563"/>
            <a:ext cx="1482266" cy="992162"/>
          </p:xfrm>
          <a:graphic>
            <a:graphicData uri="http://schemas.openxmlformats.org/presentationml/2006/ole">
              <mc:AlternateContent xmlns:mc="http://schemas.openxmlformats.org/markup-compatibility/2006">
                <mc:Choice xmlns:v="urn:schemas-microsoft-com:vml" Requires="v">
                  <p:oleObj spid="_x0000_s3148"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5231563"/>
                          <a:ext cx="1482266" cy="992162"/>
                        </a:xfrm>
                        <a:prstGeom prst="rect">
                          <a:avLst/>
                        </a:prstGeom>
                      </p:spPr>
                    </p:pic>
                  </p:oleObj>
                </mc:Fallback>
              </mc:AlternateContent>
            </a:graphicData>
          </a:graphic>
        </p:graphicFrame>
      </p:grpSp>
      <p:grpSp>
        <p:nvGrpSpPr>
          <p:cNvPr id="72" name="Group 71"/>
          <p:cNvGrpSpPr/>
          <p:nvPr userDrawn="1"/>
        </p:nvGrpSpPr>
        <p:grpSpPr>
          <a:xfrm>
            <a:off x="-11225189" y="-1"/>
            <a:ext cx="11018865" cy="32918401"/>
            <a:chOff x="-11225189" y="-1"/>
            <a:chExt cx="11018865" cy="32918401"/>
          </a:xfrm>
        </p:grpSpPr>
        <p:sp>
          <p:nvSpPr>
            <p:cNvPr id="73" name="Rectangle 72"/>
            <p:cNvSpPr/>
            <p:nvPr/>
          </p:nvSpPr>
          <p:spPr>
            <a:xfrm>
              <a:off x="-11216136" y="-1"/>
              <a:ext cx="11009812" cy="329184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chemeClr val="tx1"/>
                  </a:solidFill>
                  <a:latin typeface="Trebuchet MS" pitchFamily="34" charset="0"/>
                </a:rPr>
                <a:t>(—THIS SIDEBAR DOES NOT PRINT—)</a:t>
              </a:r>
              <a:endParaRPr lang="en-US" sz="3200" b="1" spc="600" dirty="0">
                <a:solidFill>
                  <a:schemeClr val="tx1"/>
                </a:solidFill>
                <a:latin typeface="Trebuchet MS" pitchFamily="34" charset="0"/>
              </a:endParaRPr>
            </a:p>
            <a:p>
              <a:pPr algn="ctr"/>
              <a:r>
                <a:rPr lang="en-US" sz="4000" b="1" spc="600" dirty="0">
                  <a:solidFill>
                    <a:schemeClr val="tx1"/>
                  </a:solidFill>
                  <a:latin typeface="Trebuchet MS" pitchFamily="34" charset="0"/>
                </a:rPr>
                <a:t>DESIGN</a:t>
              </a:r>
              <a:r>
                <a:rPr lang="en-US" sz="4000" b="1" spc="600" baseline="0" dirty="0">
                  <a:solidFill>
                    <a:schemeClr val="tx1"/>
                  </a:solidFill>
                  <a:latin typeface="Trebuchet MS" pitchFamily="34" charset="0"/>
                </a:rPr>
                <a:t> </a:t>
              </a:r>
              <a:r>
                <a:rPr lang="en-US" sz="4000" b="1" spc="600" dirty="0">
                  <a:solidFill>
                    <a:schemeClr val="tx1"/>
                  </a:solidFill>
                  <a:latin typeface="Trebuchet MS" pitchFamily="34" charset="0"/>
                </a:rPr>
                <a:t>GUIDE</a:t>
              </a:r>
            </a:p>
            <a:p>
              <a:pPr algn="ctr"/>
              <a:endParaRPr lang="en-US" sz="2800" b="1" dirty="0">
                <a:solidFill>
                  <a:schemeClr val="tx1"/>
                </a:solidFill>
                <a:latin typeface="Trebuchet MS" pitchFamily="34" charset="0"/>
              </a:endParaRPr>
            </a:p>
            <a:p>
              <a:pPr defTabSz="3765639"/>
              <a:r>
                <a:rPr lang="en-US" sz="2800" i="0" dirty="0">
                  <a:solidFill>
                    <a:schemeClr val="tx1"/>
                  </a:solidFill>
                  <a:latin typeface="Trebuchet MS" pitchFamily="34" charset="0"/>
                </a:rPr>
                <a:t>This PowerPoint</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2013 template produces</a:t>
              </a:r>
              <a:r>
                <a:rPr lang="en-US" sz="2800" i="0" baseline="0" dirty="0">
                  <a:solidFill>
                    <a:schemeClr val="tx1"/>
                  </a:solidFill>
                  <a:latin typeface="Trebuchet MS" pitchFamily="34" charset="0"/>
                </a:rPr>
                <a:t> </a:t>
              </a:r>
              <a:r>
                <a:rPr lang="en-US" sz="2800" i="0" dirty="0">
                  <a:solidFill>
                    <a:schemeClr val="tx1"/>
                  </a:solidFill>
                  <a:latin typeface="Trebuchet MS" pitchFamily="34" charset="0"/>
                </a:rPr>
                <a:t>a 36”x48” presentation poster. </a:t>
              </a:r>
              <a:r>
                <a:rPr lang="en-US" sz="2800" dirty="0">
                  <a:solidFill>
                    <a:schemeClr val="tx1"/>
                  </a:solidFill>
                  <a:latin typeface="Trebuchet MS" pitchFamily="34" charset="0"/>
                </a:rPr>
                <a:t>You</a:t>
              </a:r>
              <a:r>
                <a:rPr lang="en-US" sz="2800" baseline="0" dirty="0">
                  <a:solidFill>
                    <a:schemeClr val="tx1"/>
                  </a:solidFill>
                  <a:latin typeface="Trebuchet MS" pitchFamily="34" charset="0"/>
                </a:rPr>
                <a:t> can u</a:t>
              </a:r>
              <a:r>
                <a:rPr lang="en-US" sz="2800" dirty="0">
                  <a:solidFill>
                    <a:schemeClr val="tx1"/>
                  </a:solidFill>
                  <a:latin typeface="Trebuchet MS" pitchFamily="34" charset="0"/>
                </a:rPr>
                <a:t>se</a:t>
              </a:r>
              <a:r>
                <a:rPr lang="en-US" sz="2800" baseline="0" dirty="0">
                  <a:solidFill>
                    <a:schemeClr val="tx1"/>
                  </a:solidFill>
                  <a:latin typeface="Trebuchet MS" pitchFamily="34" charset="0"/>
                </a:rPr>
                <a:t> it to create your research poster and </a:t>
              </a:r>
              <a:r>
                <a:rPr lang="en-US" sz="2800" dirty="0">
                  <a:solidFill>
                    <a:schemeClr val="tx1"/>
                  </a:solidFill>
                  <a:latin typeface="Trebuchet MS" pitchFamily="34" charset="0"/>
                </a:rPr>
                <a:t>save valuable time placing titles, subtitles,</a:t>
              </a:r>
              <a:r>
                <a:rPr lang="en-US" sz="2800" baseline="0" dirty="0">
                  <a:solidFill>
                    <a:schemeClr val="tx1"/>
                  </a:solidFill>
                  <a:latin typeface="Trebuchet MS" pitchFamily="34" charset="0"/>
                </a:rPr>
                <a:t> text, and graphics</a:t>
              </a:r>
              <a:r>
                <a:rPr lang="en-US" sz="2800" dirty="0">
                  <a:solidFill>
                    <a:schemeClr val="tx1"/>
                  </a:solidFill>
                  <a:latin typeface="Trebuchet MS" pitchFamily="34" charset="0"/>
                </a:rPr>
                <a:t>. </a:t>
              </a:r>
            </a:p>
            <a:p>
              <a:pPr defTabSz="3765639"/>
              <a:endParaRPr lang="en-US" sz="2800" dirty="0">
                <a:solidFill>
                  <a:schemeClr val="tx1"/>
                </a:solidFill>
                <a:latin typeface="Trebuchet MS" pitchFamily="34" charset="0"/>
              </a:endParaRPr>
            </a:p>
            <a:p>
              <a:pPr algn="l" defTabSz="3765639"/>
              <a:endParaRPr lang="en-US" sz="3600" b="1" dirty="0">
                <a:solidFill>
                  <a:schemeClr val="tx1"/>
                </a:solidFill>
                <a:latin typeface="Trebuchet MS" pitchFamily="34" charset="0"/>
              </a:endParaRPr>
            </a:p>
            <a:p>
              <a:pPr algn="ctr"/>
              <a:endParaRPr lang="en-US" sz="2400" b="1" dirty="0">
                <a:solidFill>
                  <a:schemeClr val="tx1"/>
                </a:solidFill>
                <a:latin typeface="Trebuchet MS" pitchFamily="34" charset="0"/>
              </a:endParaRPr>
            </a:p>
            <a:p>
              <a:pPr algn="ctr"/>
              <a:r>
                <a:rPr lang="en-US" sz="4000" b="1" spc="600" dirty="0">
                  <a:solidFill>
                    <a:schemeClr val="tx1"/>
                  </a:solidFill>
                  <a:latin typeface="Trebuchet MS" pitchFamily="34" charset="0"/>
                </a:rPr>
                <a:t>QUICK START</a:t>
              </a:r>
            </a:p>
            <a:p>
              <a:pPr algn="ctr"/>
              <a:endParaRPr lang="en-US" sz="32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Zoom in and out</a:t>
              </a:r>
            </a:p>
            <a:p>
              <a:pPr marL="1892300" indent="-1892300" algn="l" defTabSz="850900"/>
              <a:r>
                <a:rPr lang="en-US" sz="2400" b="0" baseline="0" dirty="0">
                  <a:solidFill>
                    <a:schemeClr val="tx1"/>
                  </a:solidFill>
                  <a:latin typeface="Trebuchet MS" pitchFamily="34" charset="0"/>
                </a:rPr>
                <a:t>	As you work on your poster zoom in and out to the level that is more comfortable to you. </a:t>
              </a:r>
            </a:p>
            <a:p>
              <a:pPr marL="1892300" indent="-1892300" algn="l" defTabSz="850900"/>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Go to VIEW &gt; ZOOM.</a:t>
              </a:r>
            </a:p>
            <a:p>
              <a:pPr algn="l"/>
              <a:endParaRPr lang="en-US" sz="28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Title, Authors, and Affiliations</a:t>
              </a:r>
            </a:p>
            <a:p>
              <a:pPr algn="l"/>
              <a:r>
                <a:rPr lang="en-US" sz="2400" b="0" baseline="0" dirty="0">
                  <a:solidFill>
                    <a:schemeClr val="tx1"/>
                  </a:solidFill>
                  <a:latin typeface="Trebuchet MS" pitchFamily="34" charset="0"/>
                </a:rPr>
                <a:t>Start designing your poster by adding the title, the names of the authors, and the affiliated institutions. </a:t>
              </a:r>
              <a:r>
                <a:rPr lang="en-US" sz="2400" b="0" spc="0" baseline="0" dirty="0">
                  <a:solidFill>
                    <a:schemeClr val="tx1"/>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baseline="0" dirty="0">
                  <a:solidFill>
                    <a:schemeClr val="tx1"/>
                  </a:solidFill>
                  <a:latin typeface="Trebuchet MS" pitchFamily="34" charset="0"/>
                </a:rPr>
                <a:t>: </a:t>
              </a:r>
              <a:r>
                <a:rPr lang="en-US" sz="2400" b="0" baseline="0" dirty="0">
                  <a:solidFill>
                    <a:schemeClr val="tx1"/>
                  </a:solidFill>
                  <a:latin typeface="Trebuchet MS" pitchFamily="34" charset="0"/>
                </a:rPr>
                <a:t>The font size of your title should be bigger than your name(s) and institution name(s).</a:t>
              </a:r>
            </a:p>
            <a:p>
              <a:pPr algn="l"/>
              <a:br>
                <a:rPr lang="en-US" sz="2800" b="1" baseline="0" dirty="0">
                  <a:solidFill>
                    <a:schemeClr val="tx1"/>
                  </a:solidFill>
                  <a:latin typeface="Trebuchet MS" pitchFamily="34" charset="0"/>
                </a:rPr>
              </a:b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endParaRPr lang="en-US" sz="2800" b="1" dirty="0">
                <a:solidFill>
                  <a:schemeClr val="tx1"/>
                </a:solidFill>
                <a:latin typeface="Trebuchet MS" pitchFamily="34" charset="0"/>
              </a:endParaRPr>
            </a:p>
            <a:p>
              <a:pPr algn="ctr"/>
              <a:r>
                <a:rPr lang="en-US" sz="3200" b="1" dirty="0">
                  <a:solidFill>
                    <a:schemeClr val="tx1"/>
                  </a:solidFill>
                  <a:latin typeface="Trebuchet MS" pitchFamily="34" charset="0"/>
                </a:rPr>
                <a:t>Adding Logos</a:t>
              </a:r>
              <a:r>
                <a:rPr lang="en-US" sz="3200" b="1" baseline="0" dirty="0">
                  <a:solidFill>
                    <a:schemeClr val="tx1"/>
                  </a:solidFill>
                  <a:latin typeface="Trebuchet MS" pitchFamily="34" charset="0"/>
                </a:rPr>
                <a:t> / Seals</a:t>
              </a:r>
            </a:p>
            <a:p>
              <a:pPr algn="l"/>
              <a:r>
                <a:rPr lang="en-US" sz="2400" b="0" baseline="0" dirty="0">
                  <a:solidFill>
                    <a:schemeClr val="tx1"/>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tx1"/>
                </a:solidFill>
                <a:latin typeface="Trebuchet MS" pitchFamily="34" charset="0"/>
              </a:endParaRPr>
            </a:p>
            <a:p>
              <a:pPr algn="l"/>
              <a:r>
                <a:rPr lang="en-US" sz="2400" b="1" spc="300" baseline="0" dirty="0">
                  <a:solidFill>
                    <a:schemeClr val="tx1"/>
                  </a:solidFill>
                  <a:latin typeface="Trebuchet MS" pitchFamily="34" charset="0"/>
                </a:rPr>
                <a:t>TIP:</a:t>
              </a:r>
              <a:r>
                <a:rPr lang="en-US" sz="2400" b="1" spc="0" baseline="0" dirty="0">
                  <a:solidFill>
                    <a:schemeClr val="tx1"/>
                  </a:solidFill>
                  <a:latin typeface="Trebuchet MS" pitchFamily="34" charset="0"/>
                </a:rPr>
                <a:t> </a:t>
              </a:r>
              <a:r>
                <a:rPr lang="en-US" sz="2400" b="0" baseline="0" dirty="0">
                  <a:solidFill>
                    <a:schemeClr val="tx1"/>
                  </a:solidFill>
                  <a:latin typeface="Trebuchet MS" pitchFamily="34" charset="0"/>
                </a:rPr>
                <a:t>See if your school’s logo is available on our free poster templates page.</a:t>
              </a:r>
            </a:p>
            <a:p>
              <a:pPr algn="l"/>
              <a:endParaRPr lang="en-US" sz="2400" b="0"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Photographs / Graphics</a:t>
              </a:r>
            </a:p>
            <a:p>
              <a:pPr algn="l" defTabSz="977900"/>
              <a:r>
                <a:rPr lang="en-US" sz="2400" b="0" baseline="0" dirty="0">
                  <a:solidFill>
                    <a:schemeClr val="tx1"/>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tx1"/>
                  </a:solidFill>
                  <a:latin typeface="Trebuchet MS" pitchFamily="34" charset="0"/>
                </a:rPr>
                <a:t>disproportionally.</a:t>
              </a:r>
            </a:p>
            <a:p>
              <a:pPr algn="l" defTabSz="977900"/>
              <a:endParaRPr lang="en-US" sz="2400" b="0"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endParaRPr lang="en-US" sz="2800" b="1" baseline="0" dirty="0">
                <a:solidFill>
                  <a:schemeClr val="tx1"/>
                </a:solidFill>
                <a:latin typeface="Trebuchet MS" pitchFamily="34" charset="0"/>
              </a:endParaRPr>
            </a:p>
            <a:p>
              <a:pPr algn="ctr"/>
              <a:r>
                <a:rPr lang="en-US" sz="3200" b="1" baseline="0" dirty="0">
                  <a:solidFill>
                    <a:schemeClr val="tx1"/>
                  </a:solidFill>
                  <a:latin typeface="Trebuchet MS" pitchFamily="34" charset="0"/>
                </a:rPr>
                <a:t>Image Quality Check</a:t>
              </a:r>
            </a:p>
            <a:p>
              <a:pPr lvl="0" algn="l" defTabSz="977900"/>
              <a:r>
                <a:rPr lang="en-US" sz="2400" b="0" baseline="0" dirty="0">
                  <a:solidFill>
                    <a:schemeClr val="tx1"/>
                  </a:solidFill>
                  <a:latin typeface="Trebuchet MS" pitchFamily="34" charset="0"/>
                </a:rPr>
                <a:t>Zoom in and look at your images at 100% magnification. If they look good they will print well. </a:t>
              </a:r>
              <a:endParaRPr lang="en-US" sz="2800" b="0" dirty="0">
                <a:solidFill>
                  <a:schemeClr val="tx1"/>
                </a:solidFill>
                <a:latin typeface="Trebuchet MS" pitchFamily="34" charset="0"/>
              </a:endParaRPr>
            </a:p>
          </p:txBody>
        </p:sp>
        <p:cxnSp>
          <p:nvCxnSpPr>
            <p:cNvPr id="74" name="Straight Connector 73"/>
            <p:cNvCxnSpPr/>
            <p:nvPr/>
          </p:nvCxnSpPr>
          <p:spPr>
            <a:xfrm>
              <a:off x="-11225189" y="418738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75" name="Picture 74"/>
            <p:cNvPicPr>
              <a:picLocks noChangeAspect="1"/>
            </p:cNvPicPr>
            <p:nvPr userDrawn="1"/>
          </p:nvPicPr>
          <p:blipFill>
            <a:blip r:embed="rId9"/>
            <a:stretch>
              <a:fillRect/>
            </a:stretch>
          </p:blipFill>
          <p:spPr>
            <a:xfrm>
              <a:off x="-10663250" y="11760518"/>
              <a:ext cx="1597666" cy="1201935"/>
            </a:xfrm>
            <a:prstGeom prst="rect">
              <a:avLst/>
            </a:prstGeom>
          </p:spPr>
        </p:pic>
        <p:pic>
          <p:nvPicPr>
            <p:cNvPr id="76" name="Picture 75"/>
            <p:cNvPicPr>
              <a:picLocks noChangeAspect="1"/>
            </p:cNvPicPr>
            <p:nvPr userDrawn="1"/>
          </p:nvPicPr>
          <p:blipFill>
            <a:blip r:embed="rId10"/>
            <a:stretch>
              <a:fillRect/>
            </a:stretch>
          </p:blipFill>
          <p:spPr>
            <a:xfrm>
              <a:off x="-10732765" y="15696927"/>
              <a:ext cx="9986808" cy="1053596"/>
            </a:xfrm>
            <a:prstGeom prst="rect">
              <a:avLst/>
            </a:prstGeom>
          </p:spPr>
        </p:pic>
        <p:grpSp>
          <p:nvGrpSpPr>
            <p:cNvPr id="77" name="Group 76"/>
            <p:cNvGrpSpPr/>
            <p:nvPr userDrawn="1"/>
          </p:nvGrpSpPr>
          <p:grpSpPr>
            <a:xfrm>
              <a:off x="-9744993" y="22863483"/>
              <a:ext cx="8786231" cy="2797912"/>
              <a:chOff x="-4470427" y="10705398"/>
              <a:chExt cx="4049180" cy="1285480"/>
            </a:xfrm>
          </p:grpSpPr>
          <p:grpSp>
            <p:nvGrpSpPr>
              <p:cNvPr id="83" name="Group 82"/>
              <p:cNvGrpSpPr/>
              <p:nvPr userDrawn="1"/>
            </p:nvGrpSpPr>
            <p:grpSpPr>
              <a:xfrm>
                <a:off x="-2775052" y="10770193"/>
                <a:ext cx="851213" cy="1184227"/>
                <a:chOff x="-3948158" y="10700875"/>
                <a:chExt cx="1062379" cy="1696990"/>
              </a:xfrm>
            </p:grpSpPr>
            <p:pic>
              <p:nvPicPr>
                <p:cNvPr id="89" name="Picture 88"/>
                <p:cNvPicPr>
                  <a:picLocks noChangeAspect="1"/>
                </p:cNvPicPr>
                <p:nvPr userDrawn="1"/>
              </p:nvPicPr>
              <p:blipFill>
                <a:blip r:embed="rId11"/>
                <a:stretch>
                  <a:fillRect/>
                </a:stretch>
              </p:blipFill>
              <p:spPr>
                <a:xfrm>
                  <a:off x="-3948158" y="10700875"/>
                  <a:ext cx="1062379" cy="1507417"/>
                </a:xfrm>
                <a:prstGeom prst="rect">
                  <a:avLst/>
                </a:prstGeom>
              </p:spPr>
            </p:pic>
            <p:sp>
              <p:nvSpPr>
                <p:cNvPr id="90" name="TextBox 89"/>
                <p:cNvSpPr txBox="1"/>
                <p:nvPr userDrawn="1"/>
              </p:nvSpPr>
              <p:spPr>
                <a:xfrm>
                  <a:off x="-3820292"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84" name="Group 83"/>
              <p:cNvGrpSpPr/>
              <p:nvPr userDrawn="1"/>
            </p:nvGrpSpPr>
            <p:grpSpPr>
              <a:xfrm>
                <a:off x="-1855727" y="10770191"/>
                <a:ext cx="1434480" cy="1184224"/>
                <a:chOff x="-2677905" y="10800648"/>
                <a:chExt cx="1971288" cy="1627383"/>
              </a:xfrm>
            </p:grpSpPr>
            <p:pic>
              <p:nvPicPr>
                <p:cNvPr id="87" name="Picture 86"/>
                <p:cNvPicPr>
                  <a:picLocks noChangeAspect="1"/>
                </p:cNvPicPr>
                <p:nvPr userDrawn="1"/>
              </p:nvPicPr>
              <p:blipFill>
                <a:blip r:embed="rId11"/>
                <a:stretch>
                  <a:fillRect/>
                </a:stretch>
              </p:blipFill>
              <p:spPr>
                <a:xfrm>
                  <a:off x="-2677905" y="10800648"/>
                  <a:ext cx="1971288" cy="1429174"/>
                </a:xfrm>
                <a:prstGeom prst="rect">
                  <a:avLst/>
                </a:prstGeom>
              </p:spPr>
            </p:pic>
            <p:sp>
              <p:nvSpPr>
                <p:cNvPr id="88" name="TextBox 87"/>
                <p:cNvSpPr txBox="1"/>
                <p:nvPr userDrawn="1"/>
              </p:nvSpPr>
              <p:spPr>
                <a:xfrm>
                  <a:off x="-2294172"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85" name="Picture 84"/>
              <p:cNvPicPr>
                <a:picLocks noChangeAspect="1"/>
              </p:cNvPicPr>
              <p:nvPr userDrawn="1"/>
            </p:nvPicPr>
            <p:blipFill>
              <a:blip r:embed="rId12"/>
              <a:stretch>
                <a:fillRect/>
              </a:stretch>
            </p:blipFill>
            <p:spPr>
              <a:xfrm>
                <a:off x="-4470427" y="10705398"/>
                <a:ext cx="1502152" cy="1159022"/>
              </a:xfrm>
              <a:prstGeom prst="rect">
                <a:avLst/>
              </a:prstGeom>
            </p:spPr>
          </p:pic>
          <p:sp>
            <p:nvSpPr>
              <p:cNvPr id="86" name="TextBox 85"/>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78" name="Group 77"/>
            <p:cNvGrpSpPr/>
            <p:nvPr userDrawn="1"/>
          </p:nvGrpSpPr>
          <p:grpSpPr>
            <a:xfrm>
              <a:off x="-10398793" y="27751410"/>
              <a:ext cx="9323012" cy="2453251"/>
              <a:chOff x="-4754996" y="12734136"/>
              <a:chExt cx="4296559" cy="1127128"/>
            </a:xfrm>
          </p:grpSpPr>
          <p:graphicFrame>
            <p:nvGraphicFramePr>
              <p:cNvPr id="79" name="Object 78"/>
              <p:cNvGraphicFramePr>
                <a:graphicFrameLocks noChangeAspect="1"/>
              </p:cNvGraphicFramePr>
              <p:nvPr userDrawn="1">
                <p:extLst>
                  <p:ext uri="{D42A27DB-BD31-4B8C-83A1-F6EECF244321}">
                    <p14:modId xmlns:p14="http://schemas.microsoft.com/office/powerpoint/2010/main" val="1698447440"/>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49" name="Image" r:id="rId13" imgW="1828440" imgH="1117440" progId="Photoshop.Image.13">
                      <p:embed/>
                    </p:oleObj>
                  </mc:Choice>
                  <mc:Fallback>
                    <p:oleObj name="Image" r:id="rId13" imgW="1828440" imgH="1117440" progId="Photoshop.Image.13">
                      <p:embed/>
                      <p:pic>
                        <p:nvPicPr>
                          <p:cNvPr id="0" name=""/>
                          <p:cNvPicPr/>
                          <p:nvPr/>
                        </p:nvPicPr>
                        <p:blipFill>
                          <a:blip r:embed="rId14"/>
                          <a:stretch>
                            <a:fillRect/>
                          </a:stretch>
                        </p:blipFill>
                        <p:spPr>
                          <a:xfrm>
                            <a:off x="-4533347" y="12734142"/>
                            <a:ext cx="1828800" cy="1117600"/>
                          </a:xfrm>
                          <a:prstGeom prst="rect">
                            <a:avLst/>
                          </a:prstGeom>
                        </p:spPr>
                      </p:pic>
                    </p:oleObj>
                  </mc:Fallback>
                </mc:AlternateContent>
              </a:graphicData>
            </a:graphic>
          </p:graphicFrame>
          <p:graphicFrame>
            <p:nvGraphicFramePr>
              <p:cNvPr id="80" name="Object 79"/>
              <p:cNvGraphicFramePr>
                <a:graphicFrameLocks noChangeAspect="1"/>
              </p:cNvGraphicFramePr>
              <p:nvPr userDrawn="1">
                <p:extLst>
                  <p:ext uri="{D42A27DB-BD31-4B8C-83A1-F6EECF244321}">
                    <p14:modId xmlns:p14="http://schemas.microsoft.com/office/powerpoint/2010/main" val="104188589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50"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2456641" y="12737835"/>
                            <a:ext cx="1828800" cy="1117600"/>
                          </a:xfrm>
                          <a:prstGeom prst="rect">
                            <a:avLst/>
                          </a:prstGeom>
                        </p:spPr>
                      </p:pic>
                    </p:oleObj>
                  </mc:Fallback>
                </mc:AlternateContent>
              </a:graphicData>
            </a:graphic>
          </p:graphicFrame>
          <p:sp>
            <p:nvSpPr>
              <p:cNvPr id="81" name="TextBox 80"/>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82" name="TextBox 81"/>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pic>
        <p:nvPicPr>
          <p:cNvPr id="33" name="Picture 2">
            <a:extLst>
              <a:ext uri="{FF2B5EF4-FFF2-40B4-BE49-F238E27FC236}">
                <a16:creationId xmlns:a16="http://schemas.microsoft.com/office/drawing/2014/main" id="{CA180818-7CBF-3845-8C32-F1AA62768B6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74715" y="998220"/>
            <a:ext cx="8859019" cy="265176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dirty="0"/>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21"/>
          </p:nvPr>
        </p:nvSpPr>
        <p:spPr/>
        <p:txBody>
          <a:bodyPr/>
          <a:lstStyle/>
          <a:p>
            <a:endParaRPr lang="en-US"/>
          </a:p>
        </p:txBody>
      </p:sp>
      <p:sp>
        <p:nvSpPr>
          <p:cNvPr id="455" name="Text Placeholder 454"/>
          <p:cNvSpPr>
            <a:spLocks noGrp="1"/>
          </p:cNvSpPr>
          <p:nvPr>
            <p:ph type="body" sz="quarter" idx="22"/>
          </p:nvPr>
        </p:nvSpPr>
        <p:spPr/>
        <p:txBody>
          <a:bodyPr/>
          <a:lstStyle/>
          <a:p>
            <a:endParaRPr lang="en-US"/>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425218134"/>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375</TotalTime>
  <Words>1</Words>
  <Application>Microsoft Macintosh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Shah, Gaurav</cp:lastModifiedBy>
  <cp:revision>56</cp:revision>
  <dcterms:created xsi:type="dcterms:W3CDTF">2012-02-03T19:11:35Z</dcterms:created>
  <dcterms:modified xsi:type="dcterms:W3CDTF">2022-03-15T13:15:44Z</dcterms:modified>
</cp:coreProperties>
</file>